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2" r:id="rId1"/>
  </p:sldMasterIdLst>
  <p:notesMasterIdLst>
    <p:notesMasterId r:id="rId34"/>
  </p:notesMasterIdLst>
  <p:sldIdLst>
    <p:sldId id="256" r:id="rId2"/>
    <p:sldId id="257" r:id="rId3"/>
    <p:sldId id="287" r:id="rId4"/>
    <p:sldId id="278" r:id="rId5"/>
    <p:sldId id="280" r:id="rId6"/>
    <p:sldId id="265" r:id="rId7"/>
    <p:sldId id="282" r:id="rId8"/>
    <p:sldId id="283" r:id="rId9"/>
    <p:sldId id="284" r:id="rId10"/>
    <p:sldId id="268" r:id="rId11"/>
    <p:sldId id="288" r:id="rId12"/>
    <p:sldId id="269" r:id="rId13"/>
    <p:sldId id="293" r:id="rId14"/>
    <p:sldId id="294" r:id="rId15"/>
    <p:sldId id="295" r:id="rId16"/>
    <p:sldId id="292" r:id="rId17"/>
    <p:sldId id="270" r:id="rId18"/>
    <p:sldId id="277" r:id="rId19"/>
    <p:sldId id="289" r:id="rId20"/>
    <p:sldId id="271" r:id="rId21"/>
    <p:sldId id="300" r:id="rId22"/>
    <p:sldId id="274" r:id="rId23"/>
    <p:sldId id="275" r:id="rId24"/>
    <p:sldId id="276" r:id="rId25"/>
    <p:sldId id="296" r:id="rId26"/>
    <p:sldId id="297" r:id="rId27"/>
    <p:sldId id="291" r:id="rId28"/>
    <p:sldId id="286" r:id="rId29"/>
    <p:sldId id="263" r:id="rId30"/>
    <p:sldId id="281" r:id="rId31"/>
    <p:sldId id="264" r:id="rId32"/>
    <p:sldId id="29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BA9"/>
    <a:srgbClr val="6C9C93"/>
    <a:srgbClr val="000066"/>
    <a:srgbClr val="0066CC"/>
    <a:srgbClr val="5CAC71"/>
    <a:srgbClr val="0099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046C7-23BF-480A-B2F4-00F127AEBE21}" type="datetimeFigureOut">
              <a:rPr lang="en-IN" smtClean="0"/>
              <a:t>15-01-2025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20F32-4E2B-4D68-9B3C-C6DCEC1B0C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87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A0551-5461-EB6C-A22C-33990B1F6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15ED9-1061-9F00-DF7D-DB888E772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E480-5287-B232-95F2-48AF6B2E7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194B-C919-4219-A45B-585E7DF0E7CC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BBF04-B37C-71D9-DD88-10426E73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7F2CA-9246-2C70-2947-565977628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620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C0AE-3830-876E-B8A5-7A3BCEA3F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C43577-A499-15E0-F00E-E208D25A2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1E83-69A7-A478-1197-61EEEE40A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BA28-2792-4265-A971-DD0DD50B17F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500CF-45DA-8230-6B5D-0AF742D0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DDA21-29BE-93F8-BCAA-FE7F2DAD1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525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BDF0A-1075-7037-C3CF-67664EC138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73ABF9-2861-0884-73A6-DC5F46E8B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E7528-7E3E-278C-FAB6-25C8854A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743FE-56D7-4A0A-94FB-CD1D367B3544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A3F26-27E9-A197-07FE-CED7E8F7F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8802A-06B4-172F-A46F-0B5E748C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DD641-9696-4D47-F4AE-54873FBDF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8B2E4-BC19-F66E-72C6-EB0A0E279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B312E-94A2-9156-762D-830B79BE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2943-895C-EB33-79B7-83F2208B6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DF925-CDC7-80CA-CB70-0E1B45C74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195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F0154-8E3C-C146-CEAF-DF08300D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DAA0D-61A0-F60D-7C6C-6F61C51C0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B9781-D5D5-17A1-9EBC-12C3E6083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2E366-C464-41DB-B6AB-8D3690EB5B91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A81DE-A400-CF5E-6FB9-37CE5DB88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5B7A8-52E5-A2F6-630A-B9DDCF5F1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871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9FD3-829C-A24F-79CA-1D3A5DDD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737E0-F409-7FA7-062B-EE335F4E2D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1A4263-C7AE-9357-493D-D48BB44271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74C3D-3D64-B0DC-65FB-3DB150508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1AB32-6AA1-460E-ADB5-FF6DE973B680}" type="datetime1">
              <a:rPr lang="en-IN" smtClean="0"/>
              <a:t>15-01-2025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ED0BD-D0A8-00F6-B5CC-66D9FA0A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564CB-E880-238E-6A28-2B37B105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58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95E07-D22C-0E14-3580-27CD9FA4F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E8D8B-A756-F238-9322-135ECCA8C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3E39C-4F4C-5522-82E4-E7C694EFC3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346219-2DE3-4826-1539-32E48AF79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B48F79-EBA9-7FAB-3A99-C730556E2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27CCA3-A505-AEBD-E2E4-862E887B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3060A-934F-42CE-B841-2A1454EFA4F3}" type="datetime1">
              <a:rPr lang="en-IN" smtClean="0"/>
              <a:t>15-01-2025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44919-7E19-0DB2-AA8E-FEC0BF75B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988033-A1BF-601D-2B84-85B45AB8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62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BCB4-5CEF-6F46-E2FD-7E27188B5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3EBAB6-E2CB-2E51-2B74-7F0E06F6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A49C-5B66-43BE-9559-B0A0BE2B7E9B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B3016-A2EC-268A-5855-222E87313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E047A3-3BDE-77B4-EDE6-437A8C8A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016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6B39BF-9AE2-74BB-E250-2CC0F6F2C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DD026-75ED-4D78-9947-C16769CEB9F8}" type="datetime1">
              <a:rPr lang="en-IN" smtClean="0"/>
              <a:t>15-01-2025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A6747-9515-CD00-B204-27ACD32AC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6F0BA-5A20-3938-B209-3CB9F58E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04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978DC-7E4E-F4B2-8ED6-EAE845893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2C305-0ADE-F91A-5EA1-FA1C4E204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B5D6D-0AA6-CFCE-D4AC-028C75E72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E9D08-D624-122E-4D8E-9F99C1BD3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1B7D8-4352-438F-91C3-52D0CEEC5AD8}" type="datetime1">
              <a:rPr lang="en-IN" smtClean="0"/>
              <a:t>15-01-2025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7FC90-B489-08BD-D088-F76CE41BC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775D4F-C6CA-DB76-0799-D67F522F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247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042B9-E617-7F3F-E9D2-663C2CB88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C5EB3B-7454-180C-26FC-CFABB1E342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BC751-5299-E81F-D609-E1E917FCC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3BB9-70A9-A923-C538-A50BA687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E989-BE27-4602-AE6F-90DA9E3A7B53}" type="datetime1">
              <a:rPr lang="en-IN" smtClean="0"/>
              <a:t>15-01-2025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11B4E-8459-0DA7-2021-DFE20AF8D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F0DAA-0F48-605E-94B2-ED9E1F7F8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56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A3C6E-E981-F48E-3AE4-ACBDCECF8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1B259-4693-A33D-E1CD-7DBFEEFC9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953BE-5C4D-7E70-11AE-37791ADC09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A13D9-270D-40DD-84AF-40901001471B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E766-5D32-C76A-B5E4-21D9EA8A7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36DCE-9425-A7CF-FD0C-E01EEF8ABF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58558-0796-4691-8F89-19FBF8931B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635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85F4D-095E-94D8-39C0-7C6BA9869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583" y="1981478"/>
            <a:ext cx="10328283" cy="181588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FAKE DETECTOR FOR IMAGES</a:t>
            </a:r>
            <a:endParaRPr lang="en-IN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B4E8BF-A9D2-8331-AA2E-572890F02487}"/>
              </a:ext>
            </a:extLst>
          </p:cNvPr>
          <p:cNvSpPr/>
          <p:nvPr/>
        </p:nvSpPr>
        <p:spPr>
          <a:xfrm>
            <a:off x="10903974" y="0"/>
            <a:ext cx="806245" cy="6858000"/>
          </a:xfrm>
          <a:prstGeom prst="rect">
            <a:avLst/>
          </a:prstGeom>
          <a:solidFill>
            <a:srgbClr val="6C9C93"/>
          </a:solidFill>
          <a:ln>
            <a:solidFill>
              <a:srgbClr val="5CAC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EEEDD-A0ED-B311-2024-5E729B21D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87" y="104838"/>
            <a:ext cx="1417657" cy="14176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D290DA-FE93-2EA0-9B0A-9FDDBACFDED5}"/>
              </a:ext>
            </a:extLst>
          </p:cNvPr>
          <p:cNvSpPr txBox="1"/>
          <p:nvPr/>
        </p:nvSpPr>
        <p:spPr>
          <a:xfrm>
            <a:off x="2230016" y="336612"/>
            <a:ext cx="83378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5CAC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ELECTRONICS ENGINEERING</a:t>
            </a:r>
            <a:br>
              <a:rPr lang="en-US" sz="2800" dirty="0">
                <a:solidFill>
                  <a:srgbClr val="5CAC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rgbClr val="5CAC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COLLEGE OF ENGINEERING CHENGANNUR</a:t>
            </a:r>
            <a:endParaRPr lang="en-IN" sz="2800" dirty="0">
              <a:solidFill>
                <a:srgbClr val="5CAC7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071389-B222-1BD3-E3E5-9E2153638AE2}"/>
              </a:ext>
            </a:extLst>
          </p:cNvPr>
          <p:cNvSpPr txBox="1"/>
          <p:nvPr/>
        </p:nvSpPr>
        <p:spPr>
          <a:xfrm>
            <a:off x="3925791" y="4488120"/>
            <a:ext cx="322314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GUIDED BY,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Smt.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SULAJA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SANAL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</a:t>
            </a:r>
          </a:p>
          <a:p>
            <a:endParaRPr lang="en-IN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C31D7A-11FF-0F0B-AF44-8DFBF61246C3}"/>
              </a:ext>
            </a:extLst>
          </p:cNvPr>
          <p:cNvSpPr txBox="1"/>
          <p:nvPr/>
        </p:nvSpPr>
        <p:spPr>
          <a:xfrm>
            <a:off x="373223" y="4459285"/>
            <a:ext cx="331090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Bestin K Benny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Arjun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Vasavan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N 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Aadhila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Nazeer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Hena Maria Biju</a:t>
            </a:r>
          </a:p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Jervin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ham Kuriakose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FA91AD-4A53-F5D2-B732-CF4BA041EBCC}"/>
              </a:ext>
            </a:extLst>
          </p:cNvPr>
          <p:cNvSpPr txBox="1"/>
          <p:nvPr/>
        </p:nvSpPr>
        <p:spPr>
          <a:xfrm>
            <a:off x="7686347" y="4459285"/>
            <a:ext cx="32925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COORDINATED BY,</a:t>
            </a:r>
          </a:p>
          <a:p>
            <a:r>
              <a:rPr lang="en-IN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Smt. </a:t>
            </a:r>
            <a:r>
              <a:rPr lang="en-IN" sz="1800" b="0" i="0" u="none" strike="noStrike" baseline="0" dirty="0">
                <a:latin typeface="NimbusRomNo9L-Medi"/>
              </a:rPr>
              <a:t>GEETHA S</a:t>
            </a:r>
          </a:p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</a:t>
            </a:r>
          </a:p>
          <a:p>
            <a:endParaRPr lang="en-IN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C9C5B0-7B62-513A-79B5-31BAA101F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591B5-6EC9-4CB9-BB77-03E8A4C8705A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0C572-BDD5-C976-392B-29F39FED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CDA4A5A-7B86-FC7F-B9CA-8C67FC709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935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34693-4962-2658-5A95-E45BFF6E3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2800" y="99704"/>
            <a:ext cx="5791200" cy="682592"/>
          </a:xfrm>
        </p:spPr>
        <p:txBody>
          <a:bodyPr>
            <a:noAutofit/>
          </a:bodyPr>
          <a:lstStyle/>
          <a:p>
            <a:pPr algn="l"/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9882B-2D59-7E7C-B575-E461E1AF8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1614" y="3429000"/>
            <a:ext cx="10489036" cy="4974672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65BDFE6-D54C-2473-804C-E512E5B41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176" y="3280420"/>
            <a:ext cx="11464414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FC269DE-1871-3701-0F86-B31931DE9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793" y="5681078"/>
            <a:ext cx="1020877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A4F630-8874-DF72-3189-581220743998}"/>
              </a:ext>
            </a:extLst>
          </p:cNvPr>
          <p:cNvSpPr txBox="1"/>
          <p:nvPr/>
        </p:nvSpPr>
        <p:spPr>
          <a:xfrm>
            <a:off x="280176" y="905788"/>
            <a:ext cx="1191182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publicly available datasets (e.g., Kaggle or Celeb-DF) containing genuine and deepfake images. Preprocess images by resizing them and applying augmentation techniques (flipping, rotation, noise).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a Convolutional Neural Network (CNN) for feature extraction, with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activation for intermediate layers and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multi-class classification.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Serving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Export the trained model in TensorFlow's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SavedModel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format.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TensorFlow Serving to deploy the model for efficient, scalable inference requests, processing image inputs for deepfake detection.</a:t>
            </a:r>
          </a:p>
          <a:p>
            <a:pPr marL="342900" indent="-342900">
              <a:buFont typeface="+mj-lt"/>
              <a:buAutoNum type="arabicPeriod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3F7C51A-E467-E4A8-5553-E1B65F108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2226-B462-4B27-B1DF-E13D5F0C42D1}" type="datetime1">
              <a:rPr lang="en-IN" smtClean="0"/>
              <a:t>15-01-2025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19D772-B8EB-5613-CA26-8550CAD6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BE2048-AAE7-1226-693A-AE2A74E3A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243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320712-A8BC-34EF-BE0B-3A391B719B28}"/>
              </a:ext>
            </a:extLst>
          </p:cNvPr>
          <p:cNvSpPr txBox="1"/>
          <p:nvPr/>
        </p:nvSpPr>
        <p:spPr>
          <a:xfrm>
            <a:off x="96982" y="166256"/>
            <a:ext cx="1209501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with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backend to expose the model via REST API. It will handle image uploads, interact with TensorFlow Serving for inference, and return results to the frontend.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with ReactJS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responsive ReactJS interface for users to upload media files. Upon receiving a file, the UI sends it to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processes the image and displays the detection result ("authentic" or "deepfake") on the frontend.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the system using Docker for easy deployment. Optionally, use Kubernetes for scalability in a production environment, ensuring efficient handling of multiple requests.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9DC797-1213-14CB-A49F-79FEA083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80277-23FF-4B64-B9B3-6196C8B89262}" type="datetime1">
              <a:rPr lang="en-IN" smtClean="0"/>
              <a:t>15-01-2025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BD29E-9BCB-574D-2A77-E1A4ADFC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F1DB41-B96D-5D20-DB4D-1EF3CC8B4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088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6E2D1-153F-74A7-A7EE-5E71A7F56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8" y="165431"/>
            <a:ext cx="9906000" cy="1054975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DEEP FAKE DETECTOR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E8DDD1-CDB2-DDF7-0BF9-16EA881F8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92F1-3354-404A-8614-7DA5FC0FAB7E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348284-E818-C45A-341B-B59C8450B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08D68B-BF8C-3F42-D442-8E90858B7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12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BB9C50-D21E-D8C7-F56B-0A4310527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92" y="1760597"/>
            <a:ext cx="10637808" cy="437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3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DBF60-8474-89AF-C3DA-8AAA12660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141" y="609598"/>
            <a:ext cx="11739717" cy="6514999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Input Image (255x255x3)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input is an RGB image with dimensions 255x255 and 3 </a:t>
            </a:r>
            <a:r>
              <a:rPr lang="en-IN" sz="2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color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channels (Red, Green,    Blue).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Resize and Rescale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image is resized to a fixed size (255x255) and pixel values are normalized (scaled to a range of 0 to 1) for easier processing.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First Convolutional Layer (Conv2D)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2D convolutional layer with 32 filters and a 3x3 kernel extracts basic features such as edges and textures from the image.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output shape becomes 253x253x32 (valid padding).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9848B-953B-BC71-0365-7916F20BA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CB8B8-8EB0-0919-B5F7-4F5849ECE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725F3-87FF-8CE6-F2D1-F81727EA4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586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23062-C987-2A96-8888-595B8C4C6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16" y="344128"/>
            <a:ext cx="11198942" cy="601222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First </a:t>
            </a:r>
            <a:r>
              <a:rPr lang="en-IN" sz="23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MaxPooling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Layer (MaxPooling2D)</a:t>
            </a:r>
            <a:endParaRPr lang="en-IN" sz="23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pooling operation with a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2x2 window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3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downsamples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feature maps by retaining the maximum value in each 2x2 region.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spatial dimensions reduce to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126x126x32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while the number of filters remains 32.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3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Second Convolutional Layer (Conv2D)</a:t>
            </a:r>
            <a:endParaRPr lang="en-IN" sz="23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second convolutional layer with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64 filters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a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3x3 kernel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extracts more complex patterns.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output shape becomes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126x126x64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3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Second </a:t>
            </a:r>
            <a:r>
              <a:rPr lang="en-IN" sz="23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MaxPooling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Layer (MaxPooling2D)</a:t>
            </a:r>
            <a:endParaRPr lang="en-IN" sz="23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Another max-pooling layer (2x2) further </a:t>
            </a:r>
            <a:r>
              <a:rPr lang="en-IN" sz="23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downsamples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feature maps, reducing the output size to </a:t>
            </a:r>
            <a:r>
              <a:rPr lang="en-IN" sz="23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2x2x64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7A019-5EF4-6FD0-8632-25E168C9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E84-380F-6B68-6416-01011D25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68A91-C8BD-555E-B5BD-F71379B73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191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D7970-6DC3-4CEB-5B63-A343DB301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481780"/>
            <a:ext cx="11493910" cy="5874569"/>
          </a:xfrm>
        </p:spPr>
        <p:txBody>
          <a:bodyPr/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Flatten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3D feature maps (2x2x64) are flattened into a single 1D vector of size 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256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(2 × 2 × 64) for compatibility with dense layers.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Fully Connected Layer (Dense)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flattened vector is passed through a dense layer that connects to all neurons, learning high-level patterns for classification.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4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 Layer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final layer outputs a prediction for two classes (e.g., Fake vs. Real) using an activation function like </a:t>
            </a:r>
            <a:r>
              <a:rPr lang="en-IN" sz="2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softmax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or sigmoid.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8484F-CD5B-E41F-8E00-460F9CFA1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A5C2B-F75A-9440-F6C2-1D7D8EED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2E8E4-D04A-474C-51A4-853C69F0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746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6738E-44E2-B195-6E3C-0A0CE8C41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C3ED-938F-B127-EE4E-FEFC6EBF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8" y="165431"/>
            <a:ext cx="9906000" cy="1054975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FLOW OF  DEEP FAKE DETECTOR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EF549E-E8D5-26B7-A99C-7EC241F72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82" y="1934441"/>
            <a:ext cx="436418" cy="4364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5C4A37-9C56-FC5D-FC11-25B60177B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17" y="1934440"/>
            <a:ext cx="436417" cy="4364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A40ECD-E6C5-181C-2BC3-D5F8125FA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20" y="2597727"/>
            <a:ext cx="419100" cy="419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36FC56-9D56-6803-652C-9DF4790C42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82" y="2597727"/>
            <a:ext cx="419100" cy="419100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47BD48A-01C3-62CD-CE8D-AB750403A1ED}"/>
              </a:ext>
            </a:extLst>
          </p:cNvPr>
          <p:cNvSpPr/>
          <p:nvPr/>
        </p:nvSpPr>
        <p:spPr>
          <a:xfrm>
            <a:off x="1828800" y="1929244"/>
            <a:ext cx="2213925" cy="12765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Preprocessing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98299CF-2F70-51A0-3644-49C060CBF268}"/>
              </a:ext>
            </a:extLst>
          </p:cNvPr>
          <p:cNvSpPr/>
          <p:nvPr/>
        </p:nvSpPr>
        <p:spPr>
          <a:xfrm>
            <a:off x="4491675" y="1934440"/>
            <a:ext cx="2407890" cy="127134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Flowchart: Multidocument 17">
            <a:extLst>
              <a:ext uri="{FF2B5EF4-FFF2-40B4-BE49-F238E27FC236}">
                <a16:creationId xmlns:a16="http://schemas.microsoft.com/office/drawing/2014/main" id="{7CB2693F-DD45-5F41-FF7F-11459BEF9F19}"/>
              </a:ext>
            </a:extLst>
          </p:cNvPr>
          <p:cNvSpPr/>
          <p:nvPr/>
        </p:nvSpPr>
        <p:spPr>
          <a:xfrm>
            <a:off x="7509165" y="1945695"/>
            <a:ext cx="554181" cy="850324"/>
          </a:xfrm>
          <a:prstGeom prst="flowChartMultidocumen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C6C1E1A-8A68-2C38-A9B1-9FD95ECA9D3B}"/>
              </a:ext>
            </a:extLst>
          </p:cNvPr>
          <p:cNvSpPr/>
          <p:nvPr/>
        </p:nvSpPr>
        <p:spPr>
          <a:xfrm>
            <a:off x="9033164" y="1904131"/>
            <a:ext cx="2452254" cy="12765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serving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lowchart: Multidocument 19">
            <a:extLst>
              <a:ext uri="{FF2B5EF4-FFF2-40B4-BE49-F238E27FC236}">
                <a16:creationId xmlns:a16="http://schemas.microsoft.com/office/drawing/2014/main" id="{5692A671-B0B6-69DB-CB50-19F876AB8560}"/>
              </a:ext>
            </a:extLst>
          </p:cNvPr>
          <p:cNvSpPr/>
          <p:nvPr/>
        </p:nvSpPr>
        <p:spPr>
          <a:xfrm>
            <a:off x="10439400" y="1593274"/>
            <a:ext cx="436418" cy="537468"/>
          </a:xfrm>
          <a:prstGeom prst="flowChartMultidocumen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1374472-5CFD-072F-7D65-6C13B6CDE01B}"/>
              </a:ext>
            </a:extLst>
          </p:cNvPr>
          <p:cNvGrpSpPr/>
          <p:nvPr/>
        </p:nvGrpSpPr>
        <p:grpSpPr>
          <a:xfrm>
            <a:off x="9033164" y="4450208"/>
            <a:ext cx="2452254" cy="1276537"/>
            <a:chOff x="8816876" y="4386735"/>
            <a:chExt cx="1829017" cy="127653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DB60535-0068-2A40-E4A5-B357ABB5E671}"/>
                </a:ext>
              </a:extLst>
            </p:cNvPr>
            <p:cNvSpPr/>
            <p:nvPr/>
          </p:nvSpPr>
          <p:spPr>
            <a:xfrm>
              <a:off x="8816876" y="4386735"/>
              <a:ext cx="1829017" cy="127653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098" name="Picture 2" descr="FastAPI">
              <a:extLst>
                <a:ext uri="{FF2B5EF4-FFF2-40B4-BE49-F238E27FC236}">
                  <a16:creationId xmlns:a16="http://schemas.microsoft.com/office/drawing/2014/main" id="{33003110-2C5D-4753-FC84-8E3160E964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62439" y="4747912"/>
              <a:ext cx="1537889" cy="554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4263AE61-4511-A2AE-2E64-6BC458FB4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247" y="4434986"/>
            <a:ext cx="3364653" cy="15854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3E7C9B8-E0FA-AA77-EF2B-52875806DF84}"/>
              </a:ext>
            </a:extLst>
          </p:cNvPr>
          <p:cNvSpPr/>
          <p:nvPr/>
        </p:nvSpPr>
        <p:spPr>
          <a:xfrm>
            <a:off x="1929336" y="3317390"/>
            <a:ext cx="2012854" cy="2232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017DC5-7D39-98F1-A782-528C2C71168A}"/>
              </a:ext>
            </a:extLst>
          </p:cNvPr>
          <p:cNvSpPr/>
          <p:nvPr/>
        </p:nvSpPr>
        <p:spPr>
          <a:xfrm>
            <a:off x="1929335" y="3652219"/>
            <a:ext cx="2012854" cy="2232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4CF0D3-17BE-A6D4-066B-E9E287A6E904}"/>
              </a:ext>
            </a:extLst>
          </p:cNvPr>
          <p:cNvSpPr/>
          <p:nvPr/>
        </p:nvSpPr>
        <p:spPr>
          <a:xfrm>
            <a:off x="4843565" y="3317390"/>
            <a:ext cx="1704109" cy="2232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771F68D-2007-884F-A1FA-6CF8FB75073E}"/>
              </a:ext>
            </a:extLst>
          </p:cNvPr>
          <p:cNvSpPr/>
          <p:nvPr/>
        </p:nvSpPr>
        <p:spPr>
          <a:xfrm>
            <a:off x="9036537" y="3302168"/>
            <a:ext cx="2452254" cy="2232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http://localhost:8501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520739B-BA2E-BC22-03EC-5EFD9B69C65F}"/>
              </a:ext>
            </a:extLst>
          </p:cNvPr>
          <p:cNvSpPr/>
          <p:nvPr/>
        </p:nvSpPr>
        <p:spPr>
          <a:xfrm>
            <a:off x="9033164" y="5914795"/>
            <a:ext cx="2452254" cy="2232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http://localhost:8000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E31F40E-EF91-FCC3-B2DA-26D53493B3D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440873" y="2567513"/>
            <a:ext cx="3879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A829EC-360C-A359-D460-FCB3004C314D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4042725" y="2567513"/>
            <a:ext cx="448950" cy="2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BC295AB-ADE4-5CCC-414C-740FFE70B363}"/>
              </a:ext>
            </a:extLst>
          </p:cNvPr>
          <p:cNvCxnSpPr>
            <a:cxnSpLocks/>
          </p:cNvCxnSpPr>
          <p:nvPr/>
        </p:nvCxnSpPr>
        <p:spPr>
          <a:xfrm>
            <a:off x="6899565" y="2539801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B41321D-668B-1239-8A4B-CA01F3C003CE}"/>
              </a:ext>
            </a:extLst>
          </p:cNvPr>
          <p:cNvCxnSpPr>
            <a:cxnSpLocks/>
          </p:cNvCxnSpPr>
          <p:nvPr/>
        </p:nvCxnSpPr>
        <p:spPr>
          <a:xfrm flipV="1">
            <a:off x="10252362" y="3525388"/>
            <a:ext cx="0" cy="909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55A4980-0056-7D81-DEDD-90E6F8DA1CD5}"/>
              </a:ext>
            </a:extLst>
          </p:cNvPr>
          <p:cNvCxnSpPr>
            <a:cxnSpLocks/>
          </p:cNvCxnSpPr>
          <p:nvPr/>
        </p:nvCxnSpPr>
        <p:spPr>
          <a:xfrm>
            <a:off x="8063346" y="5124842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586AE-5706-7775-258B-1B38BF7D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92F1-3354-404A-8614-7DA5FC0FAB7E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8535C-A5AE-6895-D895-A9DB9AD5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1199B-CCDE-8596-C134-731DEFA5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381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F272-D4E1-7F9A-D84C-7624FC5D3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0377" y="168557"/>
            <a:ext cx="3351246" cy="428505"/>
          </a:xfrm>
        </p:spPr>
        <p:txBody>
          <a:bodyPr>
            <a:no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AA6CA-60D0-8083-9C13-D10884E2BBEA}"/>
              </a:ext>
            </a:extLst>
          </p:cNvPr>
          <p:cNvSpPr txBox="1"/>
          <p:nvPr/>
        </p:nvSpPr>
        <p:spPr>
          <a:xfrm>
            <a:off x="195942" y="720432"/>
            <a:ext cx="1206448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Raw images (real and deepfake) are collected from datasets.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Datasets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Publicly available datasets are used to provide a mix of genuine and manipulated images.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Techniques like flipping, rotation, and noise addition are applied to enhance the dataset and improve the model's robustness.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Preprocessed and augmented data is prepared for training the model.</a:t>
            </a:r>
          </a:p>
          <a:p>
            <a:pPr marL="342900" indent="-342900">
              <a:buFont typeface="+mj-lt"/>
              <a:buAutoNum type="arabicPeriod"/>
            </a:pPr>
            <a:endParaRPr lang="en-I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Preprocessed dataset.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(CNN)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designed and trained to extract spatial features and classify media as "authentic" or "deepfake."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learns patterns and anomalies characteristic of deepfake media.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trained CNN model capable of performing deepfake detection.</a:t>
            </a:r>
          </a:p>
          <a:p>
            <a:endParaRPr lang="en-IN" sz="23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BC678-DB25-1142-D0EA-D43C7AD7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FC3F6-0EAF-422C-9BD3-12DD9EAF611C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090484-6976-7D28-E06B-BFDD11A80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965CC-8239-B2EF-00CF-C1540BAC9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917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5E69CB-3275-4F7F-B032-3BB1FA3E35CE}"/>
              </a:ext>
            </a:extLst>
          </p:cNvPr>
          <p:cNvSpPr txBox="1"/>
          <p:nvPr/>
        </p:nvSpPr>
        <p:spPr>
          <a:xfrm>
            <a:off x="138544" y="197298"/>
            <a:ext cx="12053455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Serving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trained CNN model is exported in TensorFlow's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SavedModel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format and deployed using TensorFlow Serving.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Serving hosts the model on a server and exposes an API endpoint (http://localhost:8501) for making inference requests.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allows the model to process input data and return predictions in real-time.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(Backend)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acts as a middleware to facilitate communication between the user interface and TensorFlow Serving.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accepts media inputs (e.g., images) from the UI via http://localhost:8000.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forwards the data to TensorFlow Serving for inference and processes the returned results.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Detection results (e.g., “real" or "deepfake") are sent back to the UI.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457ACA-9E78-20DE-494E-7D3558494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B17A2-A0C2-46E7-8B24-7D9C830A71F3}" type="datetime1">
              <a:rPr lang="en-IN" smtClean="0"/>
              <a:t>15-01-2025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EB8E9F-72F3-B491-13E1-F40782746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51DA0-3876-7F36-AB6D-76696359C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504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A15D6F-9AAA-3D71-30DB-D69C6A27D1E8}"/>
              </a:ext>
            </a:extLst>
          </p:cNvPr>
          <p:cNvSpPr txBox="1"/>
          <p:nvPr/>
        </p:nvSpPr>
        <p:spPr>
          <a:xfrm>
            <a:off x="166255" y="197298"/>
            <a:ext cx="118733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(UI)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frontend allows users to upload images and view detection results interactively.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upload images via a drag-and-drop feature. 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UI sends the image to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communicates with TensorFlow Serving for inference. 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are displayed to the user in a clear and intuitive format.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8DFFE6-F778-7189-4636-386518DF14BD}"/>
              </a:ext>
            </a:extLst>
          </p:cNvPr>
          <p:cNvSpPr txBox="1"/>
          <p:nvPr/>
        </p:nvSpPr>
        <p:spPr>
          <a:xfrm>
            <a:off x="512619" y="3611200"/>
            <a:ext cx="11679381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workflow:</a:t>
            </a:r>
          </a:p>
          <a:p>
            <a:endParaRPr lang="en-IN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uploads an image through the UI.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UI sends the image to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forwards the image to TensorFlow Serving for model inference.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Serving returns the detection result to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processes the result and sends it back to the UI for display.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9AC07C-4E63-B818-3616-D3DA3B3BE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CD041-C26E-46F2-9DBF-99EDA18C1A72}" type="datetime1">
              <a:rPr lang="en-IN" smtClean="0"/>
              <a:t>15-01-2025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438E10-233A-AD65-A82B-8558D039A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DDDB6-03D5-79B4-A091-D3DCC58A7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44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82606-7BCC-3B26-6A10-8C343ECE6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2805" y="-124691"/>
            <a:ext cx="5999984" cy="1020097"/>
          </a:xfrm>
        </p:spPr>
        <p:txBody>
          <a:bodyPr>
            <a:normAutofit/>
          </a:bodyPr>
          <a:lstStyle/>
          <a:p>
            <a:r>
              <a:rPr lang="en-IN" dirty="0"/>
              <a:t> </a:t>
            </a:r>
            <a:r>
              <a:rPr lang="en-IN" sz="4800" b="1" dirty="0">
                <a:solidFill>
                  <a:srgbClr val="6C9C9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solidFill>
                <a:srgbClr val="6C9C9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CEC11-1391-1188-85E9-7B59BF93A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530" y="998418"/>
            <a:ext cx="9094605" cy="3312326"/>
          </a:xfrm>
        </p:spPr>
        <p:txBody>
          <a:bodyPr>
            <a:norm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Deepfakes are artificially generated or manipulated media that pose significant threats to privacy, misinformation, and security.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rise of deepfake technology has made it increasingly challenging to distinguish authentic content from manipulated media, especially in images. 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4" name="Picture 6" descr="Use Of AI In DeepFakes Accelerating ...">
            <a:extLst>
              <a:ext uri="{FF2B5EF4-FFF2-40B4-BE49-F238E27FC236}">
                <a16:creationId xmlns:a16="http://schemas.microsoft.com/office/drawing/2014/main" id="{5EF1F24C-9C00-0283-DA9D-D8715429A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2135" y="768406"/>
            <a:ext cx="2490243" cy="266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E38F124A-60E3-5F7C-5C9C-E61403E1AA8C}"/>
              </a:ext>
            </a:extLst>
          </p:cNvPr>
          <p:cNvSpPr txBox="1">
            <a:spLocks/>
          </p:cNvSpPr>
          <p:nvPr/>
        </p:nvSpPr>
        <p:spPr>
          <a:xfrm>
            <a:off x="547908" y="3773677"/>
            <a:ext cx="11614470" cy="2917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Fake Detection leverages advanced machine learning algorithms to identify subtle inconsistencies and anomalies within media files. 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focuses on developing an effective solution to detect deepfakes in images, addressing a critical need for maintaining trust in digital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25864-FD99-9B14-AAFA-0DCA52DC4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8C3D8-8328-42AE-85A8-1B1174240D7E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152D0-7E84-1ADC-C49C-8177DEFA9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07A8E-F500-804E-A134-E954F52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193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76054-2932-FA15-B2D5-54E533E97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1769" y="0"/>
            <a:ext cx="7168011" cy="1079906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52274E-6019-4E73-E178-DA6CB5E7A8C0}"/>
              </a:ext>
            </a:extLst>
          </p:cNvPr>
          <p:cNvSpPr txBox="1"/>
          <p:nvPr/>
        </p:nvSpPr>
        <p:spPr>
          <a:xfrm>
            <a:off x="5433169" y="3317415"/>
            <a:ext cx="3364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DFD level 0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AB973E0-54F0-F16E-1ECE-85C9B8A9A515}"/>
              </a:ext>
            </a:extLst>
          </p:cNvPr>
          <p:cNvSpPr txBox="1">
            <a:spLocks/>
          </p:cNvSpPr>
          <p:nvPr/>
        </p:nvSpPr>
        <p:spPr>
          <a:xfrm>
            <a:off x="262009" y="3798332"/>
            <a:ext cx="11708318" cy="262379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Level-0 Data Flow Diagram (DFD) illustrates the fundamental flow of data within the system.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system receives an image as input, which the user uploads.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system processes the uploaded image, analyzing it and extracting relevant details.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output indicates whether the image is authentic or a deepfake.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09918-8489-88F7-2905-1EE2393989AC}"/>
              </a:ext>
            </a:extLst>
          </p:cNvPr>
          <p:cNvSpPr txBox="1"/>
          <p:nvPr/>
        </p:nvSpPr>
        <p:spPr>
          <a:xfrm>
            <a:off x="401782" y="1191491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4994C6-EA50-8FF0-0F71-18A0EFC8D55C}"/>
              </a:ext>
            </a:extLst>
          </p:cNvPr>
          <p:cNvSpPr/>
          <p:nvPr/>
        </p:nvSpPr>
        <p:spPr>
          <a:xfrm>
            <a:off x="2080346" y="1508495"/>
            <a:ext cx="2406316" cy="13571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99CC4A-6504-06EF-8034-F5A2DD46C584}"/>
              </a:ext>
            </a:extLst>
          </p:cNvPr>
          <p:cNvSpPr/>
          <p:nvPr/>
        </p:nvSpPr>
        <p:spPr>
          <a:xfrm>
            <a:off x="8272622" y="1575872"/>
            <a:ext cx="2541070" cy="128978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46BCB9D-73F1-1345-DDB8-158048E7F94B}"/>
              </a:ext>
            </a:extLst>
          </p:cNvPr>
          <p:cNvSpPr/>
          <p:nvPr/>
        </p:nvSpPr>
        <p:spPr>
          <a:xfrm>
            <a:off x="5433169" y="1575872"/>
            <a:ext cx="1876927" cy="12897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1B9600-5306-25BA-D644-3CBFC56144A9}"/>
              </a:ext>
            </a:extLst>
          </p:cNvPr>
          <p:cNvCxnSpPr>
            <a:cxnSpLocks/>
          </p:cNvCxnSpPr>
          <p:nvPr/>
        </p:nvCxnSpPr>
        <p:spPr>
          <a:xfrm>
            <a:off x="4502681" y="2220764"/>
            <a:ext cx="9465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43E3DF-4175-7576-5B9F-D0B25E298DBE}"/>
              </a:ext>
            </a:extLst>
          </p:cNvPr>
          <p:cNvCxnSpPr>
            <a:stCxn id="11" idx="6"/>
            <a:endCxn id="10" idx="1"/>
          </p:cNvCxnSpPr>
          <p:nvPr/>
        </p:nvCxnSpPr>
        <p:spPr>
          <a:xfrm>
            <a:off x="7310096" y="2220765"/>
            <a:ext cx="9625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4">
            <a:extLst>
              <a:ext uri="{FF2B5EF4-FFF2-40B4-BE49-F238E27FC236}">
                <a16:creationId xmlns:a16="http://schemas.microsoft.com/office/drawing/2014/main" id="{20F88EBE-E1A6-DCD1-2DEE-F8A6DAAA7172}"/>
              </a:ext>
            </a:extLst>
          </p:cNvPr>
          <p:cNvSpPr txBox="1"/>
          <p:nvPr/>
        </p:nvSpPr>
        <p:spPr>
          <a:xfrm>
            <a:off x="2754113" y="2012581"/>
            <a:ext cx="1905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776A1B0-EBE6-6B34-94D8-FE7AC8E010E5}"/>
              </a:ext>
            </a:extLst>
          </p:cNvPr>
          <p:cNvSpPr txBox="1"/>
          <p:nvPr/>
        </p:nvSpPr>
        <p:spPr>
          <a:xfrm>
            <a:off x="5789303" y="1604582"/>
            <a:ext cx="12127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System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7EDB292-13EF-2CAC-F2E3-2B931B5F0EF6}"/>
              </a:ext>
            </a:extLst>
          </p:cNvPr>
          <p:cNvSpPr txBox="1"/>
          <p:nvPr/>
        </p:nvSpPr>
        <p:spPr>
          <a:xfrm>
            <a:off x="8721853" y="1936917"/>
            <a:ext cx="1713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Output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91511-A20B-D1FA-C806-DDF826F86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6DCF6-369E-47EC-ABF5-51368854E0F3}" type="datetime1">
              <a:rPr lang="en-IN" smtClean="0"/>
              <a:t>15-01-2025</a:t>
            </a:fld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C362778-52F5-8AFA-C340-5F09D6D4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67DC37-0C0D-FC38-0C14-893FF6849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610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434DE-46AF-6126-406E-7E621A1BA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EFE1CFD-89D7-0931-FE60-313C9CD0424C}"/>
              </a:ext>
            </a:extLst>
          </p:cNvPr>
          <p:cNvSpPr txBox="1"/>
          <p:nvPr/>
        </p:nvSpPr>
        <p:spPr>
          <a:xfrm>
            <a:off x="5106838" y="6083666"/>
            <a:ext cx="243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DFD Level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BF4441-7A5A-8AE2-6DD3-DD3574B5FFE3}"/>
              </a:ext>
            </a:extLst>
          </p:cNvPr>
          <p:cNvSpPr txBox="1"/>
          <p:nvPr/>
        </p:nvSpPr>
        <p:spPr>
          <a:xfrm>
            <a:off x="972654" y="611276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020E40B-6A9D-4E62-0B14-1741F390DEAA}"/>
              </a:ext>
            </a:extLst>
          </p:cNvPr>
          <p:cNvSpPr/>
          <p:nvPr/>
        </p:nvSpPr>
        <p:spPr>
          <a:xfrm>
            <a:off x="4116527" y="2590346"/>
            <a:ext cx="2491340" cy="77299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Fast API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8BE2E4D-B1FA-2538-5854-7ACC2862DF09}"/>
              </a:ext>
            </a:extLst>
          </p:cNvPr>
          <p:cNvSpPr/>
          <p:nvPr/>
        </p:nvSpPr>
        <p:spPr>
          <a:xfrm>
            <a:off x="4038600" y="4146899"/>
            <a:ext cx="2647195" cy="75770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23D00B7-3555-F4D9-100F-01B56738B978}"/>
              </a:ext>
            </a:extLst>
          </p:cNvPr>
          <p:cNvSpPr/>
          <p:nvPr/>
        </p:nvSpPr>
        <p:spPr>
          <a:xfrm>
            <a:off x="7763253" y="4146899"/>
            <a:ext cx="2664295" cy="64567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A3104F2C-921D-8130-848E-250D6FD651F0}"/>
              </a:ext>
            </a:extLst>
          </p:cNvPr>
          <p:cNvSpPr txBox="1"/>
          <p:nvPr/>
        </p:nvSpPr>
        <p:spPr>
          <a:xfrm>
            <a:off x="4241872" y="4343067"/>
            <a:ext cx="2766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820119-7BA4-2A75-8E0E-3E666B3ED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07E5-55BD-400E-B825-86E84045628F}" type="datetime1">
              <a:rPr lang="en-IN" smtClean="0"/>
              <a:pPr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604947-5D26-7425-4C89-B0FEC7D41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9E563-7D06-8CB6-AD61-8BFE323E6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pPr/>
              <a:t>21</a:t>
            </a:fld>
            <a:endParaRPr lang="en-IN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8446508-77FC-A472-4432-C35AD23284A1}"/>
              </a:ext>
            </a:extLst>
          </p:cNvPr>
          <p:cNvSpPr/>
          <p:nvPr/>
        </p:nvSpPr>
        <p:spPr>
          <a:xfrm>
            <a:off x="4116527" y="738423"/>
            <a:ext cx="2491340" cy="632518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73B05F-B441-3941-8C51-A8211706708F}"/>
              </a:ext>
            </a:extLst>
          </p:cNvPr>
          <p:cNvSpPr txBox="1"/>
          <p:nvPr/>
        </p:nvSpPr>
        <p:spPr>
          <a:xfrm>
            <a:off x="8482534" y="4295108"/>
            <a:ext cx="193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Model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D6833A6-4036-B5E2-C146-F7EE95E536E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6685795" y="4469736"/>
            <a:ext cx="1077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A4C0D2-94A3-0A8F-222B-042DBBE5F032}"/>
              </a:ext>
            </a:extLst>
          </p:cNvPr>
          <p:cNvCxnSpPr>
            <a:cxnSpLocks/>
            <a:stCxn id="34" idx="2"/>
            <a:endCxn id="9" idx="0"/>
          </p:cNvCxnSpPr>
          <p:nvPr/>
        </p:nvCxnSpPr>
        <p:spPr>
          <a:xfrm>
            <a:off x="5362197" y="1370941"/>
            <a:ext cx="0" cy="12194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E8576DA-61A2-90D0-128C-7A6F41247509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5348830" y="3363345"/>
            <a:ext cx="13368" cy="7835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976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37A83-401F-906D-6B28-76E50E03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55" y="-13855"/>
            <a:ext cx="12050345" cy="68580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Interface (UI)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The frontend allows users to upload images and view detection results interactively.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API: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acts as a middleware to facilitate communication between the user interface and TensorFlow Serving.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 flow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serving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trained CNN model is exported in TensorFlow's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SavedModel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format and deployed using TensorFlow Serving.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trained model analyzes the input image and determines whether it is real or fake.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485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B85D119-6167-6D49-5F76-652FB9025000}"/>
              </a:ext>
            </a:extLst>
          </p:cNvPr>
          <p:cNvSpPr txBox="1"/>
          <p:nvPr/>
        </p:nvSpPr>
        <p:spPr>
          <a:xfrm>
            <a:off x="5015541" y="5663682"/>
            <a:ext cx="216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DFD Level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D46283-54BC-B93E-9B2B-3E68F895AC08}"/>
              </a:ext>
            </a:extLst>
          </p:cNvPr>
          <p:cNvSpPr txBox="1"/>
          <p:nvPr/>
        </p:nvSpPr>
        <p:spPr>
          <a:xfrm>
            <a:off x="651164" y="403163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2</a:t>
            </a:r>
          </a:p>
        </p:txBody>
      </p:sp>
      <p:sp>
        <p:nvSpPr>
          <p:cNvPr id="6" name="Flowchart: Multidocument 5">
            <a:extLst>
              <a:ext uri="{FF2B5EF4-FFF2-40B4-BE49-F238E27FC236}">
                <a16:creationId xmlns:a16="http://schemas.microsoft.com/office/drawing/2014/main" id="{87DAEA43-7963-CA00-679A-6912F9502CFA}"/>
              </a:ext>
            </a:extLst>
          </p:cNvPr>
          <p:cNvSpPr/>
          <p:nvPr/>
        </p:nvSpPr>
        <p:spPr>
          <a:xfrm>
            <a:off x="234215" y="2702294"/>
            <a:ext cx="1819175" cy="1588169"/>
          </a:xfrm>
          <a:prstGeom prst="flowChartMultidocumen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1A1B8706-A241-50A8-2762-589405A75398}"/>
              </a:ext>
            </a:extLst>
          </p:cNvPr>
          <p:cNvSpPr/>
          <p:nvPr/>
        </p:nvSpPr>
        <p:spPr>
          <a:xfrm>
            <a:off x="2477704" y="1714099"/>
            <a:ext cx="3893253" cy="3359216"/>
          </a:xfrm>
          <a:prstGeom prst="flowChartAlternateProcess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B206BC63-B94D-1F8E-4EBD-67159DA904DB}"/>
              </a:ext>
            </a:extLst>
          </p:cNvPr>
          <p:cNvSpPr/>
          <p:nvPr/>
        </p:nvSpPr>
        <p:spPr>
          <a:xfrm>
            <a:off x="7073660" y="1228023"/>
            <a:ext cx="2835545" cy="4331368"/>
          </a:xfrm>
          <a:prstGeom prst="flowChartAlternateProcess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AA55835F-6ECC-7249-0DDD-E5CB35C17437}"/>
              </a:ext>
            </a:extLst>
          </p:cNvPr>
          <p:cNvSpPr/>
          <p:nvPr/>
        </p:nvSpPr>
        <p:spPr>
          <a:xfrm>
            <a:off x="10600624" y="2346159"/>
            <a:ext cx="1357162" cy="1636295"/>
          </a:xfrm>
          <a:prstGeom prst="flowChartProcess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830F1795-BA9F-5512-14F5-7B401050A88F}"/>
              </a:ext>
            </a:extLst>
          </p:cNvPr>
          <p:cNvSpPr/>
          <p:nvPr/>
        </p:nvSpPr>
        <p:spPr>
          <a:xfrm>
            <a:off x="2595617" y="2702293"/>
            <a:ext cx="1571319" cy="1453415"/>
          </a:xfrm>
          <a:prstGeom prst="flowChartProcess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Flowchart: Multidocument 11">
            <a:extLst>
              <a:ext uri="{FF2B5EF4-FFF2-40B4-BE49-F238E27FC236}">
                <a16:creationId xmlns:a16="http://schemas.microsoft.com/office/drawing/2014/main" id="{D0CB5BCE-8E0B-B215-1A21-AA5B64826F8E}"/>
              </a:ext>
            </a:extLst>
          </p:cNvPr>
          <p:cNvSpPr/>
          <p:nvPr/>
        </p:nvSpPr>
        <p:spPr>
          <a:xfrm>
            <a:off x="4324951" y="2702294"/>
            <a:ext cx="1786969" cy="1280160"/>
          </a:xfrm>
          <a:prstGeom prst="flowChartMultidocumen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lowchart: Manual Operation 12">
            <a:extLst>
              <a:ext uri="{FF2B5EF4-FFF2-40B4-BE49-F238E27FC236}">
                <a16:creationId xmlns:a16="http://schemas.microsoft.com/office/drawing/2014/main" id="{4A688D3B-B6CC-76BE-B0A9-1E7AD5CAF839}"/>
              </a:ext>
            </a:extLst>
          </p:cNvPr>
          <p:cNvSpPr/>
          <p:nvPr/>
        </p:nvSpPr>
        <p:spPr>
          <a:xfrm rot="5400000" flipH="1" flipV="1">
            <a:off x="7074924" y="2569485"/>
            <a:ext cx="3064933" cy="1733909"/>
          </a:xfrm>
          <a:prstGeom prst="flowChartManualOperation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27">
            <a:extLst>
              <a:ext uri="{FF2B5EF4-FFF2-40B4-BE49-F238E27FC236}">
                <a16:creationId xmlns:a16="http://schemas.microsoft.com/office/drawing/2014/main" id="{C4357FE8-B753-243B-3119-26F2D9ABF98E}"/>
              </a:ext>
            </a:extLst>
          </p:cNvPr>
          <p:cNvSpPr txBox="1"/>
          <p:nvPr/>
        </p:nvSpPr>
        <p:spPr>
          <a:xfrm>
            <a:off x="367368" y="3272592"/>
            <a:ext cx="14806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     Image</a:t>
            </a:r>
          </a:p>
        </p:txBody>
      </p:sp>
      <p:sp>
        <p:nvSpPr>
          <p:cNvPr id="21" name="TextBox 28">
            <a:extLst>
              <a:ext uri="{FF2B5EF4-FFF2-40B4-BE49-F238E27FC236}">
                <a16:creationId xmlns:a16="http://schemas.microsoft.com/office/drawing/2014/main" id="{7AD9CEED-BA25-0C14-81C6-041C37B8A91B}"/>
              </a:ext>
            </a:extLst>
          </p:cNvPr>
          <p:cNvSpPr txBox="1"/>
          <p:nvPr/>
        </p:nvSpPr>
        <p:spPr>
          <a:xfrm>
            <a:off x="2996665" y="2076652"/>
            <a:ext cx="2172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Preprocessing</a:t>
            </a:r>
          </a:p>
        </p:txBody>
      </p:sp>
      <p:sp>
        <p:nvSpPr>
          <p:cNvPr id="22" name="TextBox 29">
            <a:extLst>
              <a:ext uri="{FF2B5EF4-FFF2-40B4-BE49-F238E27FC236}">
                <a16:creationId xmlns:a16="http://schemas.microsoft.com/office/drawing/2014/main" id="{42DD9DE3-0A69-643E-447A-77E37C85EC63}"/>
              </a:ext>
            </a:extLst>
          </p:cNvPr>
          <p:cNvSpPr txBox="1"/>
          <p:nvPr/>
        </p:nvSpPr>
        <p:spPr>
          <a:xfrm>
            <a:off x="2595616" y="2839315"/>
            <a:ext cx="1755007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Resizing and Rescaling</a:t>
            </a:r>
          </a:p>
          <a:p>
            <a:endParaRPr lang="en-IN" sz="20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4FC2604C-E100-B3D6-7E05-4916C088462D}"/>
              </a:ext>
            </a:extLst>
          </p:cNvPr>
          <p:cNvSpPr txBox="1"/>
          <p:nvPr/>
        </p:nvSpPr>
        <p:spPr>
          <a:xfrm>
            <a:off x="4322396" y="3008459"/>
            <a:ext cx="190205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</a:p>
        </p:txBody>
      </p:sp>
      <p:sp>
        <p:nvSpPr>
          <p:cNvPr id="29" name="TextBox 37">
            <a:extLst>
              <a:ext uri="{FF2B5EF4-FFF2-40B4-BE49-F238E27FC236}">
                <a16:creationId xmlns:a16="http://schemas.microsoft.com/office/drawing/2014/main" id="{13837776-0D94-E4F3-C060-5F7411991E54}"/>
              </a:ext>
            </a:extLst>
          </p:cNvPr>
          <p:cNvSpPr txBox="1"/>
          <p:nvPr/>
        </p:nvSpPr>
        <p:spPr>
          <a:xfrm>
            <a:off x="10728160" y="2596416"/>
            <a:ext cx="1229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Real/Fake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8A85DC7C-B603-ABBB-8139-3FDF131387E6}"/>
              </a:ext>
            </a:extLst>
          </p:cNvPr>
          <p:cNvSpPr/>
          <p:nvPr/>
        </p:nvSpPr>
        <p:spPr>
          <a:xfrm>
            <a:off x="2130392" y="3352084"/>
            <a:ext cx="307208" cy="221018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A7BCA41A-7A6A-C7D8-D4AF-9C1EE675EBA2}"/>
              </a:ext>
            </a:extLst>
          </p:cNvPr>
          <p:cNvSpPr/>
          <p:nvPr/>
        </p:nvSpPr>
        <p:spPr>
          <a:xfrm>
            <a:off x="4166936" y="3347187"/>
            <a:ext cx="166840" cy="254791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3A763216-DE18-70A6-04B6-C0C379A2A757}"/>
              </a:ext>
            </a:extLst>
          </p:cNvPr>
          <p:cNvSpPr/>
          <p:nvPr/>
        </p:nvSpPr>
        <p:spPr>
          <a:xfrm>
            <a:off x="6432604" y="3107053"/>
            <a:ext cx="429806" cy="32938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56">
            <a:extLst>
              <a:ext uri="{FF2B5EF4-FFF2-40B4-BE49-F238E27FC236}">
                <a16:creationId xmlns:a16="http://schemas.microsoft.com/office/drawing/2014/main" id="{BCA50FF0-7CB4-7036-57AA-D2EAABD3B583}"/>
              </a:ext>
            </a:extLst>
          </p:cNvPr>
          <p:cNvSpPr txBox="1"/>
          <p:nvPr/>
        </p:nvSpPr>
        <p:spPr>
          <a:xfrm>
            <a:off x="7433912" y="1451010"/>
            <a:ext cx="247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Manipulation Detection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E2CAA-8A92-54B2-DA5B-EAAF02A0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CD76B-B2DF-45EF-9714-0B138BE54190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6FEF2D-B7C2-6288-CC62-662E1CC1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E5C6DF-BD96-A014-5780-68B0DCB29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23</a:t>
            </a:fld>
            <a:endParaRPr lang="en-IN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F003D837-858D-729D-C7B7-37648A4EDC73}"/>
              </a:ext>
            </a:extLst>
          </p:cNvPr>
          <p:cNvSpPr/>
          <p:nvPr/>
        </p:nvSpPr>
        <p:spPr>
          <a:xfrm>
            <a:off x="10023894" y="3071004"/>
            <a:ext cx="515084" cy="276183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DC75896-3147-E51F-94CD-FA389145CACE}"/>
              </a:ext>
            </a:extLst>
          </p:cNvPr>
          <p:cNvSpPr txBox="1"/>
          <p:nvPr/>
        </p:nvSpPr>
        <p:spPr>
          <a:xfrm>
            <a:off x="8176261" y="2856706"/>
            <a:ext cx="11758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sz="2000" dirty="0"/>
              <a:t>CNN</a:t>
            </a:r>
          </a:p>
        </p:txBody>
      </p:sp>
    </p:spTree>
    <p:extLst>
      <p:ext uri="{BB962C8B-B14F-4D97-AF65-F5344CB8AC3E}">
        <p14:creationId xmlns:p14="http://schemas.microsoft.com/office/powerpoint/2010/main" val="2041840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6CC47C6-E443-C275-10F5-0CAA256888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4286" y="-69867"/>
            <a:ext cx="11967713" cy="6124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DFD Level 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Image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set of input images is fed into the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Resizing and Rescaling: All images were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resizedto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225 × 225 pixels, and pixel values were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noramalized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 range of [0,1].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Augmentation: To improve the model’s robustness and prevent overfitting, data augmentation techniques were applied. These included random horizontal and vertical flips, as well as random rotations of up to 20%.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Manipulation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:The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preprocessed images are passed into a Convolutional Neural Network (CNN), which can classify the images.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:The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system generates an Output Real/Fake Image Percentage, indicating the likelihood that the input images are manipulated or authentic.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882148-4395-7453-F625-65EB54FF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FD82-94BB-4448-AA0B-9F5978D956ED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DA6EE-E244-EF99-ED6A-E99C0101B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CEAD31-B870-598F-2F5E-113E3F88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334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76EEE-C777-039E-B2C5-E8C024138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5DABA9"/>
                </a:solidFill>
              </a:rPr>
              <a:t>COMPARISON OF PERFORMANCE METRICS FOR DEEP CNN,MOBILENET AND RESNET ON THE TRAINING DATASET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BB4AF88-6C72-4EA8-F2A4-474EADB647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325" y="2018581"/>
            <a:ext cx="9461435" cy="40544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9C79C-05D7-5E3F-633C-D2E7C1B4B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69E87-2D80-0C87-C5C9-048214E0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05895-837E-9ACD-8974-06BB3CF55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587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5FD1-B584-1B34-D5A8-2C3DDECCC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5DABA9"/>
                </a:solidFill>
              </a:rPr>
              <a:t>COMPARISON OF PERFORMANCE METRICS FOR DEEP CNN,MOBILENET AND RESNET ON THE VALIDATION DATASET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29F44AB-5582-B55C-1AB8-7595303E0A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96" y="2216852"/>
            <a:ext cx="9893808" cy="35688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6DE8F-7600-512F-4D94-73C39DF8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E507-FA65-4716-8EB6-ADCF32C52202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C773A-948C-524C-0909-EFBC92A23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93068-764B-C099-2100-1412A00FC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673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4DBD7B9-6402-4FCF-DBBE-E647EA54A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596" y="136525"/>
            <a:ext cx="3198812" cy="800099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5984138B-C8DA-48E2-AB89-2BD0B92A48B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2" r="20162"/>
          <a:stretch>
            <a:fillRect/>
          </a:stretch>
        </p:blipFill>
        <p:spPr>
          <a:xfrm>
            <a:off x="147782" y="1214180"/>
            <a:ext cx="3808115" cy="3006921"/>
          </a:xfr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B482070-D8F1-0516-14B9-529D1E0D0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7599" y="4530076"/>
            <a:ext cx="3548483" cy="56269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Fig: UI Page Connecting to the Model</a:t>
            </a:r>
            <a:endParaRPr lang="en-IN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28D7E70-3F16-33EF-4DA3-46CF3F4EA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126A7-1F67-478B-A63F-555FBC19EA0F}" type="datetime1">
              <a:rPr lang="en-IN" smtClean="0"/>
              <a:t>15-01-2025</a:t>
            </a:fld>
            <a:endParaRPr lang="en-IN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3CA77601-31F7-0774-6C48-F24D63B0C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697741C-E29E-37C8-5BD6-A2FCC6C3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27</a:t>
            </a:fld>
            <a:endParaRPr lang="en-IN"/>
          </a:p>
        </p:txBody>
      </p:sp>
      <p:pic>
        <p:nvPicPr>
          <p:cNvPr id="34" name="Picture Placeholder 32">
            <a:extLst>
              <a:ext uri="{FF2B5EF4-FFF2-40B4-BE49-F238E27FC236}">
                <a16:creationId xmlns:a16="http://schemas.microsoft.com/office/drawing/2014/main" id="{8C587C31-39B0-AA2B-AA71-A9EA0D6AA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5" r="19995"/>
          <a:stretch/>
        </p:blipFill>
        <p:spPr>
          <a:xfrm>
            <a:off x="4191942" y="2465625"/>
            <a:ext cx="3808115" cy="3006921"/>
          </a:xfrm>
          <a:prstGeom prst="rect">
            <a:avLst/>
          </a:prstGeom>
        </p:spPr>
      </p:pic>
      <p:pic>
        <p:nvPicPr>
          <p:cNvPr id="35" name="Picture Placeholder 32">
            <a:extLst>
              <a:ext uri="{FF2B5EF4-FFF2-40B4-BE49-F238E27FC236}">
                <a16:creationId xmlns:a16="http://schemas.microsoft.com/office/drawing/2014/main" id="{426715BE-3DEB-06DA-345A-07F5D0E616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6" r="20326"/>
          <a:stretch/>
        </p:blipFill>
        <p:spPr>
          <a:xfrm>
            <a:off x="8230071" y="1214179"/>
            <a:ext cx="3808115" cy="3006921"/>
          </a:xfrm>
          <a:prstGeom prst="rect">
            <a:avLst/>
          </a:prstGeom>
        </p:spPr>
      </p:pic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2CD6CD97-B4BC-0AAD-557F-045B6605F69A}"/>
              </a:ext>
            </a:extLst>
          </p:cNvPr>
          <p:cNvSpPr txBox="1">
            <a:spLocks/>
          </p:cNvSpPr>
          <p:nvPr/>
        </p:nvSpPr>
        <p:spPr>
          <a:xfrm>
            <a:off x="4115270" y="5633100"/>
            <a:ext cx="3961458" cy="56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Fig: Real image with a confidence of 68.64%</a:t>
            </a:r>
            <a:endParaRPr lang="en-IN" dirty="0"/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5D04F84C-D482-E49D-0842-BBD39B344291}"/>
              </a:ext>
            </a:extLst>
          </p:cNvPr>
          <p:cNvSpPr txBox="1">
            <a:spLocks/>
          </p:cNvSpPr>
          <p:nvPr/>
        </p:nvSpPr>
        <p:spPr>
          <a:xfrm>
            <a:off x="8230542" y="4530076"/>
            <a:ext cx="3961458" cy="56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Fig: Fake image with a confidence of 58.05%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2713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FEB73-6491-54DC-7A36-10EEDE062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565" y="0"/>
            <a:ext cx="4098867" cy="1325563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DC3CC84-0E46-15D4-3C1B-1140D0645F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9569" y="1167619"/>
            <a:ext cx="11452860" cy="5185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Real-Time Performance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Achieving real-time detection with high accuracy can be challenging, especially for high-resolution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Dataset Limitations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model's performance is heavily reliant on the quality and diversity of the dataset used for training.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Generalization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Models trained on specific datasets might not generalize well to unseen types of deepfakes or face variations.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Processing Speed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Large-scale videos or high-resolution images may take longer to process, reducing the system's speed.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70836-A54B-2044-3FC0-3A7655BE2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129AB-CBDE-4053-8196-BD9B49DFBD01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39C52-713B-A8A4-F8BC-D2D2C86E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4D6C-2B76-F7F4-3F18-67E9B13B6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2630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1FAC-6F28-F85A-6F53-80654F1A8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677" y="13855"/>
            <a:ext cx="4452232" cy="1325563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49E77-2959-E1D3-2012-EA0F18681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945" y="1025232"/>
            <a:ext cx="11707092" cy="5869858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rapid advancement of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technology poses significant challenges to privacy, security, and public trust, making its detection a critical necessity.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Deep learning models, particularly CNN-based approaches, have proven to be highly effective in identifying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analyzing subtle inconsistencies and anomalies.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Continued research and development in this field are essential to stay ahead of evolving threats and ensure the reliability of digital media.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B26AF-55C0-1DCC-BAAE-018F1236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325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096E0-7FFD-9448-7194-DFB12BE06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813" y="18255"/>
            <a:ext cx="5822373" cy="1325563"/>
          </a:xfrm>
        </p:spPr>
        <p:txBody>
          <a:bodyPr/>
          <a:lstStyle/>
          <a:p>
            <a:r>
              <a:rPr lang="en-US" dirty="0">
                <a:solidFill>
                  <a:srgbClr val="6C9C9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NEWPAPER REPORTS</a:t>
            </a:r>
            <a:endParaRPr lang="en-IN" dirty="0">
              <a:solidFill>
                <a:srgbClr val="6C9C9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E87B244-6801-BCFD-5334-0061B1E533B8}"/>
              </a:ext>
            </a:extLst>
          </p:cNvPr>
          <p:cNvGrpSpPr/>
          <p:nvPr/>
        </p:nvGrpSpPr>
        <p:grpSpPr>
          <a:xfrm>
            <a:off x="5731230" y="1141780"/>
            <a:ext cx="6096720" cy="5754018"/>
            <a:chOff x="8489684" y="897463"/>
            <a:chExt cx="6096720" cy="575401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7CAD04E0-43AF-E755-2187-4129FB1BED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86258" y="3305729"/>
              <a:ext cx="2625139" cy="31656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Vijay Darda on X: &quot;𝐌𝐞𝐧𝐚𝐜𝐢𝐧𝐠 𝐰𝐨𝐫𝐥𝐝 𝐨𝐟 𝐝𝐞𝐞𝐩𝐟𝐚𝐤𝐞𝐬!  𝐿𝑜𝑜𝑚𝑖𝑛𝑔 𝑡ℎ𝑟𝑒𝑎𝑡 𝑜𝑓 𝑑𝑒𝑒𝑝𝑓𝑎𝑘𝑒 𝑡𝑒𝑐ℎ𝑛𝑜𝑙𝑜𝑔𝑦  𝑏𝑒𝑐𝑜𝑚𝑖𝑛𝑔 𝑎 𝑡𝑜𝑜𝑙 𝑓𝑜𝑟 𝑐𝑟𝑜𝑜𝑘𝑠 𝑜𝑛 𝑡ℎ𝑒  𝑙𝑖𝑓𝑒-𝑠𝑖𝑚𝑝𝑙𝑖𝑓𝑦𝑖𝑛𝑔 𝐼𝑛𝑡𝑒𝑟𝑛𝑒𝑡 ...">
              <a:extLst>
                <a:ext uri="{FF2B5EF4-FFF2-40B4-BE49-F238E27FC236}">
                  <a16:creationId xmlns:a16="http://schemas.microsoft.com/office/drawing/2014/main" id="{C1913069-6FB1-5019-C52F-54D150E345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89684" y="3334174"/>
              <a:ext cx="3215460" cy="3317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shubho sengupta on X: &quot;#DigitalGadly is ...">
              <a:extLst>
                <a:ext uri="{FF2B5EF4-FFF2-40B4-BE49-F238E27FC236}">
                  <a16:creationId xmlns:a16="http://schemas.microsoft.com/office/drawing/2014/main" id="{C00FF88A-26B5-5AEE-8D25-73E616488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7162" y="897463"/>
              <a:ext cx="4629242" cy="2436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8" name="Picture 10" descr="Learn English Through Newspaper - Deep ...">
            <a:extLst>
              <a:ext uri="{FF2B5EF4-FFF2-40B4-BE49-F238E27FC236}">
                <a16:creationId xmlns:a16="http://schemas.microsoft.com/office/drawing/2014/main" id="{07ADE113-01F1-5A95-3BE6-514B74565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76" y="1393195"/>
            <a:ext cx="3869518" cy="216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Dr. Deevanshu Shrivastava on LinkedIn ...">
            <a:extLst>
              <a:ext uri="{FF2B5EF4-FFF2-40B4-BE49-F238E27FC236}">
                <a16:creationId xmlns:a16="http://schemas.microsoft.com/office/drawing/2014/main" id="{9677D688-D4D7-D75A-6138-BF03D6E2B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08" y="4459087"/>
            <a:ext cx="3264515" cy="205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D39FC86-F555-BBF4-3116-0145F6A169D1}"/>
              </a:ext>
            </a:extLst>
          </p:cNvPr>
          <p:cNvGrpSpPr/>
          <p:nvPr/>
        </p:nvGrpSpPr>
        <p:grpSpPr>
          <a:xfrm>
            <a:off x="173049" y="1141780"/>
            <a:ext cx="2544371" cy="5165095"/>
            <a:chOff x="649431" y="306864"/>
            <a:chExt cx="2544371" cy="5165095"/>
          </a:xfrm>
        </p:grpSpPr>
        <p:pic>
          <p:nvPicPr>
            <p:cNvPr id="2062" name="Picture 14" descr="Lokmat Times Aurangabad Main: Aurangabad Main English News Paper Online,  Daily Aurangabad Main English Newspaper, Online Aurangabad Main English  Epaper, Daily Aurangabad Main English Epaper">
              <a:extLst>
                <a:ext uri="{FF2B5EF4-FFF2-40B4-BE49-F238E27FC236}">
                  <a16:creationId xmlns:a16="http://schemas.microsoft.com/office/drawing/2014/main" id="{7588DF80-641A-FC2F-B71A-9892A347BF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393" y="306864"/>
              <a:ext cx="2315409" cy="3317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South Korea has an AI version of a ...">
              <a:extLst>
                <a:ext uri="{FF2B5EF4-FFF2-40B4-BE49-F238E27FC236}">
                  <a16:creationId xmlns:a16="http://schemas.microsoft.com/office/drawing/2014/main" id="{F05ACB8A-9A9A-914A-87A0-756F453299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431" y="4245084"/>
              <a:ext cx="2218660" cy="1226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43A05-41FA-3624-3AF7-A3276C34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6572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E1463-3CBC-A2B9-EE22-C1A801CAC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065" y="0"/>
            <a:ext cx="5179869" cy="1325563"/>
          </a:xfrm>
        </p:spPr>
        <p:txBody>
          <a:bodyPr>
            <a:no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3E369-91F2-B85A-BC28-380BDDCA6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524" y="1205345"/>
            <a:ext cx="11732952" cy="57912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Adaptability to New Techniques: Continuously improve the system to detect emerging and advanced deepfake techniques.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Scalability: Enhance the system’s capability to handle large-scale datasets for broader, real-world applications.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Multi-Platform Detection: Extend the system’s functionality to identify deepfakes across various platforms, including social media, streaming services, and news outlets.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Real-Time Detection: Develop real-time detection capabilities to provide instant analysis and response to deepfake content.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Cross-Media Analysis: Expand detection beyond images and videos to include audio and text-based deepfakes for comprehensive protection.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13FDD-CB60-61BD-6DD0-CF92B5408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5C17D-1FAD-48D7-82CC-6E602C75A4E1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9E55-708B-3462-6EA1-78984A63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F6F05-A30C-85D3-1B31-94ED625E3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178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12BCF-0F76-BDCB-47E7-6CD4C6708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9831" y="0"/>
            <a:ext cx="4520270" cy="943897"/>
          </a:xfrm>
        </p:spPr>
        <p:txBody>
          <a:bodyPr>
            <a:no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BC99C-BCD7-FC48-4B7D-26CAB76C5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332" y="877752"/>
            <a:ext cx="11859268" cy="577243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H.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Tolosana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Vera-Rodriguez, J.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Fierrez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J. Ortega-Garcia, "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Beyond: A Survey of Face Manipulation and Fake Detection," Information Fusion, vol. 64, pp. 131-148, Dec. 2020,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10.1016/j.inffus.2020.06.014.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Y. Li, X. Yang, P. Sun, H. Qi, and S. Lyu, "Celeb-DF: A Large-Scale Challenging Dataset for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Forensics," Proceedings of the IEEE/CVF Conference on Computer Vision and Pattern Recognition (CVPR), pp. 3207-3216, June 2020,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10.1109/CVPR42600.2020.00326.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Z. Guo, H. Wang, X. Peng, and J. Yang, "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 Using Convolutional Neural Networks," Pattern Recognition Letters, vol. 140, pp. 85-91, Nov. 2020,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10.1016/j.patrec.2020.09.006.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Mirsky and W. Lee, "The Creation and Detection of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Survey," ACM Computing Surveys, vol. 54, no. 1, pp. 1-41, Jan. 2021,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10.1145/3425780.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F. Matern, C. Riess, and M.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Stamminger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"Exploiting Visual Artifacts to Expose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Face Manipulations," Proceedings of the IEEE Winter Conference on Applications of Computer Vision (WACV), pp. 83-92, Jan. 2019,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10.1109/WACV.2019.00012.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Agarwal, H. Farid, O. Fried, M. McDuff, and M. K. Johnson, "Detecting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Videos from Appearance and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," Proceedings of the IEEE International Conference on Computer Vision (ICCV), pp. 9065-9074, Oct. 2019,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10.1109/ICCV.2019.00916.</a:t>
            </a:r>
          </a:p>
        </p:txBody>
      </p:sp>
    </p:spTree>
    <p:extLst>
      <p:ext uri="{BB962C8B-B14F-4D97-AF65-F5344CB8AC3E}">
        <p14:creationId xmlns:p14="http://schemas.microsoft.com/office/powerpoint/2010/main" val="9226362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932F1-2BC4-503A-9E68-018C14BA5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3809" y="2103437"/>
            <a:ext cx="5964382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6C9C93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THANK YOU</a:t>
            </a:r>
            <a:endParaRPr lang="en-IN" sz="7200" dirty="0">
              <a:solidFill>
                <a:srgbClr val="6C9C93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DE4A69-BC0D-9F6C-2CDA-627E5C018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EC8B-3B90-41A1-9617-DDD54FBE2938}" type="datetime1">
              <a:rPr lang="en-IN" smtClean="0"/>
              <a:t>15-01-2025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CD6224-8C6A-6785-0D5B-8C44BD39E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673B16-74CA-461A-4582-BDCB21C3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3853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1369-DFD5-B5EE-6FAB-BC382449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507" y="-179355"/>
            <a:ext cx="6532985" cy="927328"/>
          </a:xfrm>
        </p:spPr>
        <p:txBody>
          <a:bodyPr>
            <a:normAutofit/>
          </a:bodyPr>
          <a:lstStyle/>
          <a:p>
            <a:r>
              <a:rPr lang="en-IN" sz="4800" dirty="0">
                <a:solidFill>
                  <a:srgbClr val="6C9C9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6BB8C8-E488-56E9-16C7-AAE3076B06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5531308"/>
              </p:ext>
            </p:extLst>
          </p:nvPr>
        </p:nvGraphicFramePr>
        <p:xfrm>
          <a:off x="163902" y="598682"/>
          <a:ext cx="11830300" cy="598872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3707">
                  <a:extLst>
                    <a:ext uri="{9D8B030D-6E8A-4147-A177-3AD203B41FA5}">
                      <a16:colId xmlns:a16="http://schemas.microsoft.com/office/drawing/2014/main" val="3647683751"/>
                    </a:ext>
                  </a:extLst>
                </a:gridCol>
                <a:gridCol w="2660845">
                  <a:extLst>
                    <a:ext uri="{9D8B030D-6E8A-4147-A177-3AD203B41FA5}">
                      <a16:colId xmlns:a16="http://schemas.microsoft.com/office/drawing/2014/main" val="1483879061"/>
                    </a:ext>
                  </a:extLst>
                </a:gridCol>
                <a:gridCol w="2106848">
                  <a:extLst>
                    <a:ext uri="{9D8B030D-6E8A-4147-A177-3AD203B41FA5}">
                      <a16:colId xmlns:a16="http://schemas.microsoft.com/office/drawing/2014/main" val="3920636802"/>
                    </a:ext>
                  </a:extLst>
                </a:gridCol>
                <a:gridCol w="1115588">
                  <a:extLst>
                    <a:ext uri="{9D8B030D-6E8A-4147-A177-3AD203B41FA5}">
                      <a16:colId xmlns:a16="http://schemas.microsoft.com/office/drawing/2014/main" val="3386036340"/>
                    </a:ext>
                  </a:extLst>
                </a:gridCol>
                <a:gridCol w="5075032">
                  <a:extLst>
                    <a:ext uri="{9D8B030D-6E8A-4147-A177-3AD203B41FA5}">
                      <a16:colId xmlns:a16="http://schemas.microsoft.com/office/drawing/2014/main" val="307872211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761012039"/>
                    </a:ext>
                  </a:extLst>
                </a:gridCol>
              </a:tblGrid>
              <a:tr h="86933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709193"/>
                  </a:ext>
                </a:extLst>
              </a:tr>
              <a:tr h="2414810">
                <a:tc>
                  <a:txBody>
                    <a:bodyPr/>
                    <a:lstStyle/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800" b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US" sz="1800" b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US" sz="1800" b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Fake Detection for Human Face Images </a:t>
                      </a: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Videos: Survey</a:t>
                      </a:r>
                    </a:p>
                    <a:p>
                      <a:pPr algn="l"/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IN" sz="1800" b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sz="1800" b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IN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sad Malik</a:t>
                      </a: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Minoru Kuribayashi,</a:t>
                      </a:r>
                    </a:p>
                    <a:p>
                      <a:pPr algn="l"/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Sani M. Abdullahi</a:t>
                      </a: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l"/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Ahmad </a:t>
                      </a:r>
                      <a:r>
                        <a:rPr lang="en-IN" sz="1800" b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Neyaz</a:t>
                      </a: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Khan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paper surveys techniques for detecting deepfake manipulations in face images and videos, highlighting challenges and future directions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925581"/>
                  </a:ext>
                </a:extLst>
              </a:tr>
              <a:tr h="2704587">
                <a:tc>
                  <a:txBody>
                    <a:bodyPr/>
                    <a:lstStyle/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Deepfake Detection: A Systematic</a:t>
                      </a:r>
                    </a:p>
                    <a:p>
                      <a:pPr algn="ctr"/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Review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Md </a:t>
                      </a:r>
                      <a:r>
                        <a:rPr lang="en-IN" sz="1800" b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Shohel</a:t>
                      </a: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Rana, Mohammad Nur NOBI, </a:t>
                      </a:r>
                      <a:r>
                        <a:rPr lang="en-IN" sz="1800" b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Beddhu</a:t>
                      </a:r>
                      <a:r>
                        <a:rPr lang="en-IN" sz="1800" b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Murali, And Andrew H. Sung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paper examines and categorizes existing deepfake detection techniques, evaluates their effectiveness, and identifies limitations and opportunities for future advancements.</a:t>
                      </a: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15668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DDE22-778C-133E-4A23-E90B30DD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490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69B43E-E887-9A25-6D43-BFC6FB074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563A1E-FA41-FE89-F218-AF14C39936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8613478"/>
              </p:ext>
            </p:extLst>
          </p:nvPr>
        </p:nvGraphicFramePr>
        <p:xfrm>
          <a:off x="0" y="168925"/>
          <a:ext cx="12192000" cy="66406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84200">
                  <a:extLst>
                    <a:ext uri="{9D8B030D-6E8A-4147-A177-3AD203B41FA5}">
                      <a16:colId xmlns:a16="http://schemas.microsoft.com/office/drawing/2014/main" val="3647683751"/>
                    </a:ext>
                  </a:extLst>
                </a:gridCol>
                <a:gridCol w="2743007">
                  <a:extLst>
                    <a:ext uri="{9D8B030D-6E8A-4147-A177-3AD203B41FA5}">
                      <a16:colId xmlns:a16="http://schemas.microsoft.com/office/drawing/2014/main" val="1483879061"/>
                    </a:ext>
                  </a:extLst>
                </a:gridCol>
                <a:gridCol w="2171902">
                  <a:extLst>
                    <a:ext uri="{9D8B030D-6E8A-4147-A177-3AD203B41FA5}">
                      <a16:colId xmlns:a16="http://schemas.microsoft.com/office/drawing/2014/main" val="3920636802"/>
                    </a:ext>
                  </a:extLst>
                </a:gridCol>
                <a:gridCol w="1137593">
                  <a:extLst>
                    <a:ext uri="{9D8B030D-6E8A-4147-A177-3AD203B41FA5}">
                      <a16:colId xmlns:a16="http://schemas.microsoft.com/office/drawing/2014/main" val="3386036340"/>
                    </a:ext>
                  </a:extLst>
                </a:gridCol>
                <a:gridCol w="5247018">
                  <a:extLst>
                    <a:ext uri="{9D8B030D-6E8A-4147-A177-3AD203B41FA5}">
                      <a16:colId xmlns:a16="http://schemas.microsoft.com/office/drawing/2014/main" val="307872211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761012039"/>
                    </a:ext>
                  </a:extLst>
                </a:gridCol>
              </a:tblGrid>
              <a:tr h="805526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709193"/>
                  </a:ext>
                </a:extLst>
              </a:tr>
              <a:tr h="3580115">
                <a:tc>
                  <a:txBody>
                    <a:bodyPr/>
                    <a:lstStyle/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8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US" sz="18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enhanced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learning-based deepfake video detection</a:t>
                      </a:r>
                    </a:p>
                    <a:p>
                      <a:pPr algn="ctr"/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classification system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US" sz="18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IN" sz="18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sz="18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Joseph Bamidele </a:t>
                      </a:r>
                      <a:r>
                        <a:rPr lang="en-IN" sz="1800" b="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Awotunde</a:t>
                      </a: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Rasheed Gbenga </a:t>
                      </a:r>
                      <a:r>
                        <a:rPr lang="en-IN" sz="1800" b="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Jimoh</a:t>
                      </a: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800" b="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Agbotiname</a:t>
                      </a: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Lucky </a:t>
                      </a:r>
                      <a:r>
                        <a:rPr lang="en-IN" sz="1800" b="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Imoize</a:t>
                      </a: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Akeem Tayo </a:t>
                      </a:r>
                      <a:r>
                        <a:rPr lang="en-IN" sz="1800" b="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Abdulrazaq</a:t>
                      </a:r>
                      <a:r>
                        <a:rPr lang="en-IN" sz="18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Chun-Ta Li and Cheng-Chi Lee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paper presents an advanced deep learning system for detecting and classifying deepfake videos, emphasizing improved accuracy and robustness against manipulations.</a:t>
                      </a:r>
                    </a:p>
                    <a:p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925581"/>
                  </a:ext>
                </a:extLst>
              </a:tr>
              <a:tr h="2237572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Learning Applications for Cybersecurity and Forensics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Mohit Sewak, Neeraj Suri, Rudra Pratap Dubey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book explores various deep learning techniques, focusing on convolutional neural networks (CNNs) for tasks like image classification and anomaly detection.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71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060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362-2CAF-AFED-8495-2320ACFB5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6335" y="148572"/>
            <a:ext cx="4799329" cy="834256"/>
          </a:xfrm>
        </p:spPr>
        <p:txBody>
          <a:bodyPr>
            <a:normAutofit/>
          </a:bodyPr>
          <a:lstStyle/>
          <a:p>
            <a:pPr algn="l"/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E95EFA-8A60-AE95-DB3A-83EA6AE6D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76516"/>
            <a:ext cx="10156723" cy="4630993"/>
          </a:xfrm>
        </p:spPr>
        <p:txBody>
          <a:bodyPr/>
          <a:lstStyle/>
          <a:p>
            <a:pPr algn="l">
              <a:lnSpc>
                <a:spcPct val="150000"/>
              </a:lnSpc>
            </a:pPr>
            <a:endParaRPr lang="en-US" sz="3200" dirty="0"/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3200" dirty="0"/>
          </a:p>
          <a:p>
            <a:pPr algn="l">
              <a:lnSpc>
                <a:spcPct val="100000"/>
              </a:lnSpc>
            </a:pPr>
            <a:endParaRPr lang="en-US" sz="32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dirty="0"/>
          </a:p>
          <a:p>
            <a:pPr algn="l"/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9716EFD-6D29-152E-3599-E09C550EBD63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03786" y="1305994"/>
            <a:ext cx="11988214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dentify and classify manipulated media (images) as authentic or fake.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 and mitigate the misuse of AI-generated content to prevent misinformation.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public trust in digital media by combating deepfake threats.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61AAC-2003-4640-BBCE-E6E4EDCD8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BCEE5-B218-4CA0-B58A-5B26617DEC22}" type="datetime1">
              <a:rPr lang="en-IN" smtClean="0"/>
              <a:t>15-01-2025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A7E8F-022C-44EF-5518-A370CE22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6E30D-BC09-7D86-89BD-4717942D6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6810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1200-6FE7-7B73-7DF0-780D74B96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609" y="0"/>
            <a:ext cx="9164781" cy="1325563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674EE-610C-5ED1-D659-AE7FA01C6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222" y="1253330"/>
            <a:ext cx="11728796" cy="5466125"/>
          </a:xfrm>
        </p:spPr>
        <p:txBody>
          <a:bodyPr>
            <a:norm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CPU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multi-core processor, preferably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Intel i5/i7 or AMD Ryzen 5/7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for   efficient data processing and model execution.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GPU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dedicated GPU with CUDA support, such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NVIDIA GTX 1660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 higher, for accelerating deep learning tasks.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RAM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Minimum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 GB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handle large datasets and model training/inference efficiently.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Storage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At least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500 GB SSD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faster data access and sufficient space for datasets, model files, and logs.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Network Interface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High-speed Ethernet or Wi-Fi adapter for downloading datasets and communicating with APIs or cloud 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8ECE8-1D76-EF10-BD24-3CD882DF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DE29D-9D18-4E88-B141-8CB34F33B917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67AFC-9121-2ADC-BE09-F8BB9F1BD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AE750-AE4C-5904-98F9-4323E4D08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2035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240A-40D6-7D41-13CA-69C6CF581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07961-2A93-C4EE-7BC2-3992F46E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873" y="0"/>
            <a:ext cx="9047018" cy="1325563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TOOLS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C06A-3687-DD8C-E18E-C81AD3740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14" y="1574944"/>
            <a:ext cx="11908904" cy="5435455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q"/>
            </a:pP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IN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cloud-based platform for training and testing machine learning models, offering free GPU/TPU access.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powerful deep learning framework for building and training the convolutional neural network (CNN) model. 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high-performance web framework for creating and deploying the backend API for the deepfake detection system.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IN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ReactJS</a:t>
            </a: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frontend library for building an interactive and user-friendly interface to display detection results. 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VSCode</a:t>
            </a:r>
            <a:r>
              <a:rPr lang="en-I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(Visual Studio Code): An integrated development environment (IDE) for writing, debugging, and managing the project’s codebase.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AE0ED-4FB4-C2F3-DE95-74AAEBD2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DA9AE-843D-4D0E-A24E-611C27DE6123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B7146-244F-D5AE-B609-4B6CC2E7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B97F4-BCF5-15DE-6D95-749825EC4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19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4F424-9E03-877B-01C2-3A5E4D000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3CA1-C64B-E74D-664C-B298B900D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667" y="0"/>
            <a:ext cx="9257145" cy="1325563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5DABA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FC2D0-A12C-CB8B-2424-A8814BE0C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963" y="1325563"/>
            <a:ext cx="11873345" cy="536618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and Reliability: Achieve high precision in detecting and classifying manipulated media while ensuring consistent performance across various input types.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Robustness and Security: Ensure resilience against adversarial attacks and maintain secure handling of sensitive media.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Design: Provide an intuitive interface and seamless integration for ease of use by technical and non-technical users.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67386-7C33-A64C-0B17-E67997A1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63253-CDC9-402F-B93B-E334BEB6DC3F}" type="datetime1">
              <a:rPr lang="en-IN" smtClean="0"/>
              <a:t>15-01-2025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57004-598E-BE43-C5F8-EC319D865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FAKE DETECTOR FOR IMAGES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A1734-C9BB-26A9-67A1-015D33D2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558-0796-4691-8F89-19FBF8931BC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033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2388</TotalTime>
  <Words>2778</Words>
  <Application>Microsoft Office PowerPoint</Application>
  <PresentationFormat>Widescreen</PresentationFormat>
  <Paragraphs>366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Algerian</vt:lpstr>
      <vt:lpstr>Arial</vt:lpstr>
      <vt:lpstr>Calibri</vt:lpstr>
      <vt:lpstr>Calibri Light</vt:lpstr>
      <vt:lpstr>Courier New</vt:lpstr>
      <vt:lpstr>NimbusRomNo9L-Medi</vt:lpstr>
      <vt:lpstr>Symbol</vt:lpstr>
      <vt:lpstr>Times New Roman</vt:lpstr>
      <vt:lpstr>Wingdings</vt:lpstr>
      <vt:lpstr>Office Theme</vt:lpstr>
      <vt:lpstr>DEEP FAKE DETECTOR FOR IMAGES</vt:lpstr>
      <vt:lpstr> INTRODUCTION</vt:lpstr>
      <vt:lpstr>NEWPAPER REPORTS</vt:lpstr>
      <vt:lpstr>LITERATURE SURVEY</vt:lpstr>
      <vt:lpstr>PowerPoint Presentation</vt:lpstr>
      <vt:lpstr>OBJECTIVES</vt:lpstr>
      <vt:lpstr>HARDWARE REQUIREMENTS</vt:lpstr>
      <vt:lpstr>SOFTWARE AND TOOLS REQUIREMENTS</vt:lpstr>
      <vt:lpstr>QUALITY  REQUIREMENTS</vt:lpstr>
      <vt:lpstr>METHODOLOGY</vt:lpstr>
      <vt:lpstr>PowerPoint Presentation</vt:lpstr>
      <vt:lpstr> ARCHITECTURE OF DEEP FAKE DETECTOR</vt:lpstr>
      <vt:lpstr>PowerPoint Presentation</vt:lpstr>
      <vt:lpstr>PowerPoint Presentation</vt:lpstr>
      <vt:lpstr>PowerPoint Presentation</vt:lpstr>
      <vt:lpstr> WORK FLOW OF  DEEP FAKE DETECTOR</vt:lpstr>
      <vt:lpstr>WORKING</vt:lpstr>
      <vt:lpstr>PowerPoint Presentation</vt:lpstr>
      <vt:lpstr>PowerPoint Presentation</vt:lpstr>
      <vt:lpstr>DATA FLOW DIAGRAM</vt:lpstr>
      <vt:lpstr>PowerPoint Presentation</vt:lpstr>
      <vt:lpstr>PowerPoint Presentation</vt:lpstr>
      <vt:lpstr>PowerPoint Presentation</vt:lpstr>
      <vt:lpstr>PowerPoint Presentation</vt:lpstr>
      <vt:lpstr>COMPARISON OF PERFORMANCE METRICS FOR DEEP CNN,MOBILENET AND RESNET ON THE TRAINING DATASET</vt:lpstr>
      <vt:lpstr>COMPARISON OF PERFORMANCE METRICS FOR DEEP CNN,MOBILENET AND RESNET ON THE VALIDATION DATASET</vt:lpstr>
      <vt:lpstr>RESULTS</vt:lpstr>
      <vt:lpstr>LIMITATION</vt:lpstr>
      <vt:lpstr>CONCLUSION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nehaannbiju702@gmail.com</dc:creator>
  <cp:lastModifiedBy>aadhilanazeer364@gmail.com</cp:lastModifiedBy>
  <cp:revision>35</cp:revision>
  <dcterms:created xsi:type="dcterms:W3CDTF">2024-09-20T06:22:18Z</dcterms:created>
  <dcterms:modified xsi:type="dcterms:W3CDTF">2025-01-15T18:14:25Z</dcterms:modified>
</cp:coreProperties>
</file>

<file path=docProps/thumbnail.jpeg>
</file>